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9" r:id="rId2"/>
    <p:sldMasterId id="2147483680" r:id="rId3"/>
    <p:sldMasterId id="2147483687" r:id="rId4"/>
    <p:sldMasterId id="2147483699" r:id="rId5"/>
  </p:sldMasterIdLst>
  <p:notesMasterIdLst>
    <p:notesMasterId r:id="rId61"/>
  </p:notesMasterIdLst>
  <p:sldIdLst>
    <p:sldId id="896" r:id="rId6"/>
    <p:sldId id="901" r:id="rId7"/>
    <p:sldId id="257" r:id="rId8"/>
    <p:sldId id="259" r:id="rId9"/>
    <p:sldId id="326" r:id="rId10"/>
    <p:sldId id="263" r:id="rId11"/>
    <p:sldId id="325" r:id="rId12"/>
    <p:sldId id="329" r:id="rId13"/>
    <p:sldId id="265" r:id="rId14"/>
    <p:sldId id="264" r:id="rId15"/>
    <p:sldId id="323" r:id="rId16"/>
    <p:sldId id="260" r:id="rId17"/>
    <p:sldId id="324" r:id="rId18"/>
    <p:sldId id="330" r:id="rId19"/>
    <p:sldId id="900" r:id="rId20"/>
    <p:sldId id="288" r:id="rId21"/>
    <p:sldId id="289" r:id="rId22"/>
    <p:sldId id="297" r:id="rId23"/>
    <p:sldId id="342" r:id="rId24"/>
    <p:sldId id="343" r:id="rId25"/>
    <p:sldId id="309" r:id="rId26"/>
    <p:sldId id="344" r:id="rId27"/>
    <p:sldId id="350" r:id="rId28"/>
    <p:sldId id="347" r:id="rId29"/>
    <p:sldId id="348" r:id="rId30"/>
    <p:sldId id="332" r:id="rId31"/>
    <p:sldId id="353" r:id="rId32"/>
    <p:sldId id="351" r:id="rId33"/>
    <p:sldId id="328" r:id="rId34"/>
    <p:sldId id="354" r:id="rId35"/>
    <p:sldId id="352" r:id="rId36"/>
    <p:sldId id="331" r:id="rId37"/>
    <p:sldId id="899" r:id="rId38"/>
    <p:sldId id="355" r:id="rId39"/>
    <p:sldId id="256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75" r:id="rId53"/>
    <p:sldId id="369" r:id="rId54"/>
    <p:sldId id="370" r:id="rId55"/>
    <p:sldId id="371" r:id="rId56"/>
    <p:sldId id="372" r:id="rId57"/>
    <p:sldId id="373" r:id="rId58"/>
    <p:sldId id="374" r:id="rId59"/>
    <p:sldId id="90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671" autoAdjust="0"/>
  </p:normalViewPr>
  <p:slideViewPr>
    <p:cSldViewPr snapToGrid="0">
      <p:cViewPr varScale="1">
        <p:scale>
          <a:sx n="60" d="100"/>
          <a:sy n="60" d="100"/>
        </p:scale>
        <p:origin x="12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A93C4-BD40-4C55-B376-4C4E2A2A0B75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93B7A-D010-432A-BB6B-4B1F27E21D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91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Note research funded by DCEDIY as part of a research programme on children and young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F8E5C-0588-486F-B2D7-F242F3F71D7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4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5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70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91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Spell out first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40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4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Spell out first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3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F8E5C-0588-486F-B2D7-F242F3F71D7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3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- these groups are often disadvantaged  and therefore crucial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93B7A-D010-432A-BB6B-4B1F27E21DE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8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- links </a:t>
            </a:r>
            <a:r>
              <a:rPr lang="en-IE" dirty="0" err="1"/>
              <a:t>indiv</a:t>
            </a:r>
            <a:r>
              <a:rPr lang="en-IE" dirty="0"/>
              <a:t> and households – economic and social outcomes to a large extent determined by our family (not individual)</a:t>
            </a:r>
          </a:p>
          <a:p>
            <a:r>
              <a:rPr lang="en-IE" dirty="0"/>
              <a:t>- due to extensive efforts of the enumerators and the CSO has incomparable coverage  - we have used the Census for example to study structurally vulnerable groups </a:t>
            </a:r>
            <a:r>
              <a:rPr lang="en-IE" dirty="0" err="1"/>
              <a:t>tha</a:t>
            </a:r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have used to examine composition of the homeless population </a:t>
            </a:r>
            <a:r>
              <a:rPr lang="en-IE" sz="1200" dirty="0"/>
              <a:t>Address misperceptions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93B7A-D010-432A-BB6B-4B1F27E21DE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35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F8E5C-0588-486F-B2D7-F242F3F71D7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5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including internal migration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93B7A-D010-432A-BB6B-4B1F27E21DE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1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 </a:t>
            </a:r>
            <a:r>
              <a:rPr lang="en-IE" dirty="0" err="1"/>
              <a:t>eg</a:t>
            </a:r>
            <a:r>
              <a:rPr lang="en-IE" dirty="0"/>
              <a:t> – EU east, Eu west,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93B7A-D010-432A-BB6B-4B1F27E21DE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/>
              <a:t>A key innovation with respect to the UK context is that we focus on the aggregate properties of local populations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2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BE9EC-0C53-054F-B30D-01A234EF3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5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ul/Desktop/Work/PM%20Comm%20Work/ESRI/2413%20ESRI%20Literature/Powerpoint/esripowerpointcover%20v82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ul/Desktop/Work/PM%20Comm%20Work/ESRI/2413%20ESRI%20Literature/Powerpoint/esripowerpointcover%20v82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ul/Desktop/Work/PM%20Comm%20Work/ESRI/2413%20ESRI%20Literature/Powerpoint/esripowerpointcover%20v82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ul/Desktop/Work/PM%20Comm%20Work/ESRI/2413%20ESRI%20Literature/Powerpoint/esripowerpointcover%20v83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paul/Desktop/Work/PM%20Comm%20Work/ESRI/Powerpoint/powerpointcover%20v7.jpg" TargetMode="Externa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ldr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ripowerpointcover v82.png" descr="/Users/paul/Desktop/Work/PM Comm Work/ESRI/2413 ESRI Literature/Powerpoint/esripowerpointcover v82.png">
            <a:extLst>
              <a:ext uri="{FF2B5EF4-FFF2-40B4-BE49-F238E27FC236}">
                <a16:creationId xmlns:a16="http://schemas.microsoft.com/office/drawing/2014/main" id="{915E3D1A-0339-4BED-BDAB-378BFF37905D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58AC7E-A684-4869-9240-57DEFE0BD665}"/>
              </a:ext>
            </a:extLst>
          </p:cNvPr>
          <p:cNvSpPr/>
          <p:nvPr userDrawn="1"/>
        </p:nvSpPr>
        <p:spPr>
          <a:xfrm>
            <a:off x="2438399" y="6336883"/>
            <a:ext cx="5977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@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ESRIDublin</a:t>
            </a:r>
            <a:r>
              <a:rPr lang="en-US" sz="1600" baseline="0" dirty="0">
                <a:solidFill>
                  <a:srgbClr val="182140"/>
                </a:solidFill>
                <a:latin typeface="+mn-lt"/>
                <a:cs typeface="DIN Next LT Pro"/>
              </a:rPr>
              <a:t>     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ESRIevents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     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ESRIpublications</a:t>
            </a:r>
            <a:endParaRPr lang="en-US" sz="1600" dirty="0">
              <a:solidFill>
                <a:srgbClr val="182140"/>
              </a:solidFill>
              <a:latin typeface="+mn-lt"/>
              <a:cs typeface="DIN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6B337-88E6-4999-BE74-ACBAE2FA9515}"/>
              </a:ext>
            </a:extLst>
          </p:cNvPr>
          <p:cNvSpPr/>
          <p:nvPr userDrawn="1"/>
        </p:nvSpPr>
        <p:spPr>
          <a:xfrm>
            <a:off x="8669088" y="6308209"/>
            <a:ext cx="176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www.esri.ie</a:t>
            </a:r>
            <a:endParaRPr lang="en-IE" sz="18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FE8BB4-D57E-433C-9B86-664E6457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65361" y="639734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fld id="{6032EFF6-B497-1D4E-A557-D85E06E93D4C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395D20-41D5-462A-8F6D-9ED7F7F2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42" y="6397340"/>
            <a:ext cx="21138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76461CD-94D7-4E9C-B586-E36A3D3A8C47}" type="datetime3">
              <a:rPr lang="en-US" smtClean="0">
                <a:solidFill>
                  <a:prstClr val="black"/>
                </a:solidFill>
              </a:rPr>
              <a:t>12 February 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310992" y="1344504"/>
            <a:ext cx="7881007" cy="4172728"/>
          </a:xfrm>
          <a:prstGeom prst="rect">
            <a:avLst/>
          </a:prstGeom>
          <a:solidFill>
            <a:srgbClr val="18214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solidFill>
                <a:schemeClr val="bg1"/>
              </a:solidFill>
              <a:cs typeface="DIN Next LT Pro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40768"/>
            <a:ext cx="4336215" cy="41868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16341" y="1431747"/>
            <a:ext cx="7429795" cy="386397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I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0062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870B3B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6E120-393F-8D4B-8518-0B5F953557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8200" y="2335213"/>
            <a:ext cx="5143500" cy="304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33B6B6-DCED-A44F-9B5B-80E29943914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0" y="2312988"/>
            <a:ext cx="5257800" cy="309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44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870B3B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6E120-393F-8D4B-8518-0B5F953557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8200" y="2335213"/>
            <a:ext cx="5143500" cy="304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33B6B6-DCED-A44F-9B5B-80E29943914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0" y="2312988"/>
            <a:ext cx="5257800" cy="309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EA1-CF4C-0E1A-94FE-30F81CA48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9B432-37F8-F0C6-85CD-5DAFFF9D6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ECAA-C680-6A6E-E89C-3075C4F0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DB3E-9609-64F8-51D1-8469AD7A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58A74-421B-16FE-DA13-C32E78B1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744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9C90-D56F-CCF4-8491-67FC7443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B93E-D3EF-4A2B-380F-42ED4744D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ABA8-8E30-D3A4-3C71-BADD8F42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AE839-8034-81D2-A040-D8793C89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B3E7-3BA9-5DA6-A2CD-274F23E6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6230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F3A3-58BF-50F6-0D2A-BB77C081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E7B51-C106-D369-5C39-96F96FDEF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BB3E0-0B50-6E0A-8F85-FE116065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E073-4C8F-D21E-4054-2B4EDEA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12FB-08DF-EB5C-6109-6473D511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254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0170-75FB-1C00-D984-4B8884D0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7AB4-3E07-8A9C-DEFF-42D9F158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87937-9F59-1311-5866-843A1257D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17A80-B143-520E-94C4-3C3612F1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B08F6-572B-A16F-6B6C-CA22999F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D8EAF-67D2-416B-5DE8-E0F5CB15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101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FEC9-B171-E7F2-06BB-8965F01F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15BA6-31E4-1DE8-58C6-D2FA62249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B7533-8FA7-2C33-F160-B5317ECE6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071C6-F3C7-8693-69B4-722BFC4F9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66698-98CA-959F-0549-2F63AC2DF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6D973-948F-8C49-C4AB-D4799171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2FD4E-D1EF-0508-F786-4EA41DE2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2849C-FAED-6F29-7878-FF366082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001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FC2B-EDC8-380B-8769-575AEED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3F77F-F494-206A-68F8-488956AC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6BD51-36B7-4DD3-AE1F-205C622C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0F8B0-9DE1-582B-9E04-BE66E696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6127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E7B46-C555-0BDB-F194-1D6A3831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5BA6A-6D9C-3E0D-E53F-4FFB316E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B818D-F29D-BC5A-201C-7581712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2441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9C8C-0CCA-8DCE-BE51-69EEDF3A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2E11E-45D4-2800-1429-92989AEE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E6234-E6EC-E859-82C4-77ECA04E6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34052-8533-AE2B-9738-6201CE50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F7084-CD44-D892-2941-1C0D947A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44FCB-E2D4-69BA-C08B-EB492295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739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ripowerpointcover v82.png" descr="/Users/paul/Desktop/Work/PM Comm Work/ESRI/2413 ESRI Literature/Powerpoint/esripowerpointcover v82.png">
            <a:extLst>
              <a:ext uri="{FF2B5EF4-FFF2-40B4-BE49-F238E27FC236}">
                <a16:creationId xmlns:a16="http://schemas.microsoft.com/office/drawing/2014/main" id="{915E3D1A-0339-4BED-BDAB-378BFF37905D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58AC7E-A684-4869-9240-57DEFE0BD665}"/>
              </a:ext>
            </a:extLst>
          </p:cNvPr>
          <p:cNvSpPr/>
          <p:nvPr userDrawn="1"/>
        </p:nvSpPr>
        <p:spPr>
          <a:xfrm>
            <a:off x="2438399" y="6336883"/>
            <a:ext cx="5977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@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ESRIDublin</a:t>
            </a:r>
            <a:r>
              <a:rPr lang="en-US" sz="1600" baseline="0" dirty="0">
                <a:solidFill>
                  <a:srgbClr val="182140"/>
                </a:solidFill>
                <a:latin typeface="+mn-lt"/>
                <a:cs typeface="DIN Next LT Pro"/>
              </a:rPr>
              <a:t>     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ESRIevents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     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ESRIpublications</a:t>
            </a:r>
            <a:endParaRPr lang="en-US" sz="1600" dirty="0">
              <a:solidFill>
                <a:srgbClr val="182140"/>
              </a:solidFill>
              <a:latin typeface="+mn-lt"/>
              <a:cs typeface="DIN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6B337-88E6-4999-BE74-ACBAE2FA9515}"/>
              </a:ext>
            </a:extLst>
          </p:cNvPr>
          <p:cNvSpPr/>
          <p:nvPr userDrawn="1"/>
        </p:nvSpPr>
        <p:spPr>
          <a:xfrm>
            <a:off x="8669088" y="6308209"/>
            <a:ext cx="176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www.esri.ie</a:t>
            </a:r>
            <a:endParaRPr lang="en-IE" sz="18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FE8BB4-D57E-433C-9B86-664E6457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65361" y="639734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fld id="{6032EFF6-B497-1D4E-A557-D85E06E93D4C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395D20-41D5-462A-8F6D-9ED7F7F2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42" y="6397340"/>
            <a:ext cx="21138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76461CD-94D7-4E9C-B586-E36A3D3A8C47}" type="datetime3">
              <a:rPr lang="en-US" smtClean="0">
                <a:solidFill>
                  <a:prstClr val="black"/>
                </a:solidFill>
              </a:rPr>
              <a:t>12 February 2024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344504"/>
            <a:ext cx="4336215" cy="418306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310992" y="1344504"/>
            <a:ext cx="7881007" cy="4172728"/>
          </a:xfrm>
          <a:prstGeom prst="rect">
            <a:avLst/>
          </a:prstGeom>
          <a:solidFill>
            <a:srgbClr val="18214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solidFill>
                <a:schemeClr val="bg1"/>
              </a:solidFill>
              <a:cs typeface="DIN Next LT Pro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91051" y="1535114"/>
            <a:ext cx="7389283" cy="386397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I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35978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E5EA-7649-4123-3107-811BBD54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707A8-7953-CED4-BB27-C70224F6F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B33F2-33CD-4FE0-E9AC-C9911A5CA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316E7-FFDB-F5E5-3FBA-BAA79C40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F066F-EEB0-8D65-ECC8-17438D7D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CA812-C71C-EB25-955C-2B0951AB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7228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CA017-6885-FE5C-835D-ECE27F75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2EB6D-F8F9-5C7A-937A-974946869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7188F-2ADA-54AB-8C5C-3FBFB747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EE61-301D-FF27-406C-65941ECA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8B203-7C22-48DC-0794-A8D7D29D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1896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A29AFD-664F-32A5-011E-3D80C5AB0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4F4E9-BE20-9860-5ED0-66ECC260C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45EF2-FD51-438F-7939-58E8BCCC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2E53-AA7D-12BD-4503-18C261A7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9C71F-8F7B-452B-37B7-5C1AECA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5490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2130429"/>
            <a:ext cx="5376597" cy="2834743"/>
          </a:xfrm>
        </p:spPr>
        <p:txBody>
          <a:bodyPr tIns="0" bIns="0" anchor="t" anchorCtr="0">
            <a:normAutofit/>
          </a:bodyPr>
          <a:lstStyle>
            <a:lvl1pPr>
              <a:lnSpc>
                <a:spcPts val="6133"/>
              </a:lnSpc>
              <a:defRPr sz="5867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403" y="5061181"/>
            <a:ext cx="5376597" cy="1464568"/>
          </a:xfrm>
        </p:spPr>
        <p:txBody>
          <a:bodyPr>
            <a:normAutofit/>
          </a:bodyPr>
          <a:lstStyle>
            <a:lvl1pPr marL="0" indent="0" algn="l">
              <a:lnSpc>
                <a:spcPts val="2933"/>
              </a:lnSpc>
              <a:buNone/>
              <a:defRPr sz="2667" b="1" i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475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2130429"/>
            <a:ext cx="5376597" cy="4466924"/>
          </a:xfrm>
        </p:spPr>
        <p:txBody>
          <a:bodyPr tIns="0" bIns="0" anchor="t" anchorCtr="0">
            <a:normAutofit/>
          </a:bodyPr>
          <a:lstStyle>
            <a:lvl1pPr>
              <a:defRPr sz="4267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995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2130429"/>
            <a:ext cx="5376597" cy="4466924"/>
          </a:xfrm>
        </p:spPr>
        <p:txBody>
          <a:bodyPr tIns="0" bIns="0" anchor="t" anchorCtr="0">
            <a:normAutofit/>
          </a:bodyPr>
          <a:lstStyle>
            <a:lvl1pPr>
              <a:defRPr sz="4267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3141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403" y="2130429"/>
            <a:ext cx="5376597" cy="4466924"/>
          </a:xfrm>
        </p:spPr>
        <p:txBody>
          <a:bodyPr tIns="0" bIns="0" anchor="t" anchorCtr="0">
            <a:normAutofit/>
          </a:bodyPr>
          <a:lstStyle>
            <a:lvl1pPr>
              <a:defRPr sz="4267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6278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170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5C1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08788"/>
            <a:ext cx="5384800" cy="384042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8788"/>
            <a:ext cx="5384800" cy="384042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4649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5C1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667" b="1">
                <a:solidFill>
                  <a:schemeClr val="accent5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270349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667" b="1">
                <a:solidFill>
                  <a:srgbClr val="639FA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270349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0697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ripowerpointcover v82.png" descr="/Users/paul/Desktop/Work/PM Comm Work/ESRI/2413 ESRI Literature/Powerpoint/esripowerpointcover v82.png">
            <a:extLst>
              <a:ext uri="{FF2B5EF4-FFF2-40B4-BE49-F238E27FC236}">
                <a16:creationId xmlns:a16="http://schemas.microsoft.com/office/drawing/2014/main" id="{915E3D1A-0339-4BED-BDAB-378BFF37905D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58AC7E-A684-4869-9240-57DEFE0BD665}"/>
              </a:ext>
            </a:extLst>
          </p:cNvPr>
          <p:cNvSpPr/>
          <p:nvPr userDrawn="1"/>
        </p:nvSpPr>
        <p:spPr>
          <a:xfrm>
            <a:off x="2438399" y="6336883"/>
            <a:ext cx="5977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@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ESRIDublin</a:t>
            </a:r>
            <a:r>
              <a:rPr lang="en-US" sz="1600" baseline="0" dirty="0">
                <a:solidFill>
                  <a:srgbClr val="182140"/>
                </a:solidFill>
                <a:latin typeface="+mn-lt"/>
                <a:cs typeface="DIN Next LT Pro"/>
              </a:rPr>
              <a:t>     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ESRIevents</a:t>
            </a:r>
            <a:r>
              <a:rPr lang="en-US" sz="1600" dirty="0">
                <a:solidFill>
                  <a:srgbClr val="182140"/>
                </a:solidFill>
                <a:latin typeface="+mn-lt"/>
                <a:cs typeface="DIN Next LT Pro"/>
              </a:rPr>
              <a:t>     #</a:t>
            </a:r>
            <a:r>
              <a:rPr lang="en-US" sz="1600" dirty="0" err="1">
                <a:solidFill>
                  <a:srgbClr val="182140"/>
                </a:solidFill>
                <a:latin typeface="+mn-lt"/>
                <a:cs typeface="DIN Next LT Pro"/>
              </a:rPr>
              <a:t>ESRIpublications</a:t>
            </a:r>
            <a:endParaRPr lang="en-US" sz="1600" dirty="0">
              <a:solidFill>
                <a:srgbClr val="182140"/>
              </a:solidFill>
              <a:latin typeface="+mn-lt"/>
              <a:cs typeface="DIN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6B337-88E6-4999-BE74-ACBAE2FA9515}"/>
              </a:ext>
            </a:extLst>
          </p:cNvPr>
          <p:cNvSpPr/>
          <p:nvPr userDrawn="1"/>
        </p:nvSpPr>
        <p:spPr>
          <a:xfrm>
            <a:off x="8669088" y="6308209"/>
            <a:ext cx="176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www.esri.ie</a:t>
            </a:r>
            <a:endParaRPr lang="en-IE" sz="18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FE8BB4-D57E-433C-9B86-664E6457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65361" y="639734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fld id="{6032EFF6-B497-1D4E-A557-D85E06E93D4C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395D20-41D5-462A-8F6D-9ED7F7F2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42" y="6397340"/>
            <a:ext cx="21138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76461CD-94D7-4E9C-B586-E36A3D3A8C47}" type="datetime3">
              <a:rPr lang="en-US" smtClean="0">
                <a:solidFill>
                  <a:prstClr val="black"/>
                </a:solidFill>
              </a:rPr>
              <a:t>12 February 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662767" y="314326"/>
            <a:ext cx="9012767" cy="614363"/>
          </a:xfrm>
        </p:spPr>
        <p:txBody>
          <a:bodyPr/>
          <a:lstStyle>
            <a:lvl1pPr marL="0" indent="0">
              <a:buClrTx/>
              <a:buFont typeface="Arial" panose="020B0604020202020204" pitchFamily="34" charset="0"/>
              <a:buNone/>
              <a:defRPr baseline="0"/>
            </a:lvl1pPr>
            <a:lvl2pPr marL="742950" indent="-285750">
              <a:buClrTx/>
              <a:buFont typeface="Arial" panose="020B0604020202020204" pitchFamily="34" charset="0"/>
              <a:buChar char="•"/>
              <a:defRPr/>
            </a:lvl2pPr>
            <a:lvl3pPr marL="1143000" indent="-228600">
              <a:buClrTx/>
              <a:buFont typeface="Arial" panose="020B0604020202020204" pitchFamily="34" charset="0"/>
              <a:buChar char="•"/>
              <a:defRPr/>
            </a:lvl3pPr>
            <a:lvl4pPr marL="1600200" indent="-228600">
              <a:buClrTx/>
              <a:buFont typeface="Arial" panose="020B0604020202020204" pitchFamily="34" charset="0"/>
              <a:buChar char="•"/>
              <a:defRPr/>
            </a:lvl4pPr>
            <a:lvl5pPr marL="2057400" indent="-2286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IE" dirty="0"/>
              <a:t>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298451" y="1208089"/>
            <a:ext cx="11468100" cy="4891087"/>
          </a:xfrm>
        </p:spPr>
        <p:txBody>
          <a:bodyPr/>
          <a:lstStyle>
            <a:lvl1pPr marL="0" indent="0">
              <a:buClrTx/>
              <a:buFont typeface="Arial" panose="020B0604020202020204" pitchFamily="34" charset="0"/>
              <a:buNone/>
              <a:defRPr baseline="0"/>
            </a:lvl1pPr>
            <a:lvl2pPr marL="742950" indent="-285750">
              <a:buClrTx/>
              <a:buFont typeface="Arial" panose="020B0604020202020204" pitchFamily="34" charset="0"/>
              <a:buChar char="•"/>
              <a:defRPr/>
            </a:lvl2pPr>
            <a:lvl3pPr marL="1143000" indent="-228600">
              <a:buClrTx/>
              <a:buFont typeface="Arial" panose="020B0604020202020204" pitchFamily="34" charset="0"/>
              <a:buChar char="•"/>
              <a:defRPr/>
            </a:lvl3pPr>
            <a:lvl4pPr marL="1600200" indent="-228600">
              <a:buClrTx/>
              <a:buFont typeface="Arial" panose="020B0604020202020204" pitchFamily="34" charset="0"/>
              <a:buChar char="•"/>
              <a:defRPr/>
            </a:lvl4pPr>
            <a:lvl5pPr marL="2057400" indent="-2286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Content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5622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4418" y="1701801"/>
            <a:ext cx="10943167" cy="35517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03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699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out Foo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1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664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22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No Foo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332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3779208" cy="1162051"/>
          </a:xfrm>
        </p:spPr>
        <p:txBody>
          <a:bodyPr anchor="t" anchorCtr="0"/>
          <a:lstStyle>
            <a:lvl1pPr algn="l">
              <a:defRPr sz="2667" b="1">
                <a:solidFill>
                  <a:schemeClr val="accent5"/>
                </a:solidFill>
                <a:latin typeface="Roboto Slab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172171"/>
          </a:xfrm>
        </p:spPr>
        <p:txBody>
          <a:bodyPr/>
          <a:lstStyle>
            <a:lvl1pPr marL="0" indent="0" algn="l">
              <a:buNone/>
              <a:defRPr sz="4267" b="1">
                <a:solidFill>
                  <a:srgbClr val="45C1C0"/>
                </a:solidFill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392" y="1422703"/>
            <a:ext cx="3779208" cy="401011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033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82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62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28FA-B84F-43AE-8EEB-8849F6FA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20439-C5C0-4643-B454-0A3CD9CCD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esripowerpointcover v83.png" descr="/Users/paul/Desktop/Work/PM Comm Work/ESRI/2413 ESRI Literature/Powerpoint/esripowerpointcover v83.png">
            <a:extLst>
              <a:ext uri="{FF2B5EF4-FFF2-40B4-BE49-F238E27FC236}">
                <a16:creationId xmlns:a16="http://schemas.microsoft.com/office/drawing/2014/main" id="{8871533D-53E3-4144-81F0-D9D7C1C75796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owerpointcover v7.jpg" descr="/Users/paul/Desktop/Work/PM Comm Work/ESRI/Powerpoint/powerpointcover v7.jpg">
            <a:extLst>
              <a:ext uri="{FF2B5EF4-FFF2-40B4-BE49-F238E27FC236}">
                <a16:creationId xmlns:a16="http://schemas.microsoft.com/office/drawing/2014/main" id="{D58CC18D-A10C-49BC-9CE0-4A602B383600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160" y="1916498"/>
            <a:ext cx="7863840" cy="4171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495FF3-D5E7-4E1F-9800-3CB2CFF270E8}"/>
              </a:ext>
            </a:extLst>
          </p:cNvPr>
          <p:cNvSpPr/>
          <p:nvPr userDrawn="1"/>
        </p:nvSpPr>
        <p:spPr>
          <a:xfrm>
            <a:off x="0" y="1916498"/>
            <a:ext cx="4347939" cy="4172728"/>
          </a:xfrm>
          <a:prstGeom prst="rect">
            <a:avLst/>
          </a:prstGeom>
          <a:solidFill>
            <a:srgbClr val="18214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CF407BE-D98C-4695-BF44-A0E393482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0400" y="382588"/>
            <a:ext cx="7410451" cy="1035050"/>
          </a:xfrm>
        </p:spPr>
        <p:txBody>
          <a:bodyPr/>
          <a:lstStyle>
            <a:lvl1pPr marL="0" indent="0">
              <a:buNone/>
              <a:defRPr>
                <a:solidFill>
                  <a:srgbClr val="182140"/>
                </a:solidFill>
              </a:defRPr>
            </a:lvl1pPr>
          </a:lstStyle>
          <a:p>
            <a:pPr lvl="0"/>
            <a:r>
              <a:rPr lang="en-US" dirty="0"/>
              <a:t>ENTER 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1DB856-512A-469A-866E-85DDF30D51C0}"/>
              </a:ext>
            </a:extLst>
          </p:cNvPr>
          <p:cNvSpPr/>
          <p:nvPr userDrawn="1"/>
        </p:nvSpPr>
        <p:spPr>
          <a:xfrm>
            <a:off x="2407354" y="6389046"/>
            <a:ext cx="6143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@</a:t>
            </a:r>
            <a:r>
              <a:rPr lang="en-US" sz="1800" kern="1200" dirty="0" err="1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ESRIDublin</a:t>
            </a:r>
            <a:r>
              <a:rPr lang="en-US" sz="1800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	#</a:t>
            </a:r>
            <a:r>
              <a:rPr lang="en-US" sz="1800" kern="1200" dirty="0" err="1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ESRIevents</a:t>
            </a:r>
            <a:r>
              <a:rPr lang="en-US" sz="1800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	#</a:t>
            </a:r>
            <a:r>
              <a:rPr lang="en-US" sz="1800" kern="1200" dirty="0" err="1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ESRIpublications</a:t>
            </a:r>
            <a:endParaRPr lang="en-US" sz="1800" kern="1200" dirty="0">
              <a:solidFill>
                <a:srgbClr val="182140"/>
              </a:solidFill>
              <a:latin typeface="+mn-lt"/>
              <a:ea typeface="+mn-ea"/>
              <a:cs typeface="DIN Next LT Pr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9A8EC-A319-4153-8794-A8FE8F410DB3}"/>
              </a:ext>
            </a:extLst>
          </p:cNvPr>
          <p:cNvSpPr/>
          <p:nvPr userDrawn="1"/>
        </p:nvSpPr>
        <p:spPr>
          <a:xfrm>
            <a:off x="8558190" y="6379521"/>
            <a:ext cx="176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rgbClr val="182140"/>
                </a:solidFill>
                <a:latin typeface="+mn-lt"/>
                <a:ea typeface="+mn-ea"/>
                <a:cs typeface="DIN Next LT Pro"/>
              </a:rPr>
              <a:t>www.esri.ie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113431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defRPr sz="2800">
                <a:solidFill>
                  <a:schemeClr val="tx1"/>
                </a:solidFill>
              </a:defRPr>
            </a:lvl2pPr>
            <a:lvl3pPr>
              <a:buClrTx/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13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27877DC-172B-CD47-AC10-777C9F397C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3702548"/>
            <a:ext cx="10515600" cy="846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Insert 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240561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27877DC-172B-CD47-AC10-777C9F397C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3702548"/>
            <a:ext cx="10515600" cy="846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Insert Sub Title Here</a:t>
            </a:r>
          </a:p>
        </p:txBody>
      </p:sp>
    </p:spTree>
    <p:extLst>
      <p:ext uri="{BB962C8B-B14F-4D97-AF65-F5344CB8AC3E}">
        <p14:creationId xmlns:p14="http://schemas.microsoft.com/office/powerpoint/2010/main" val="25795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6E120-393F-8D4B-8518-0B5F953557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8200" y="2335213"/>
            <a:ext cx="5143500" cy="304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33B6B6-DCED-A44F-9B5B-80E29943914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0" y="2312988"/>
            <a:ext cx="5257800" cy="309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5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D7CE56-5FE2-6D46-9B15-8C21EC464D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73F3EB4B-0DD0-FE4D-908F-1BBA1DE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870B3B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6E120-393F-8D4B-8518-0B5F953557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8200" y="2335213"/>
            <a:ext cx="5143500" cy="304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33B6B6-DCED-A44F-9B5B-80E29943914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0" y="2312988"/>
            <a:ext cx="5257800" cy="309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21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paul/Desktop/Work/PM%20Comm%20Work/ESRI/2413%20ESRI%20Literature/Powerpoint/esripowerpointcover%20v8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ul/Desktop/Work/PM%20Comm%20Work/ESRI/2413%20ESRI%20Literature/Powerpoint/esripowerpointcover%20v8.png" TargetMode="External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54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936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esripowerpointcover v8.png" descr="/Users/paul/Desktop/Work/PM Comm Work/ESRI/2413 ESRI Literature/Powerpoint/esripowerpointcover v8.png"/>
          <p:cNvPicPr>
            <a:picLocks noChangeAspect="1"/>
          </p:cNvPicPr>
          <p:nvPr userDrawn="1"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2B4F3B-FAF1-49E7-B28C-C05D4937F710}"/>
              </a:ext>
            </a:extLst>
          </p:cNvPr>
          <p:cNvSpPr/>
          <p:nvPr userDrawn="1"/>
        </p:nvSpPr>
        <p:spPr>
          <a:xfrm>
            <a:off x="2561896" y="6300920"/>
            <a:ext cx="7106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www.esri.ie</a:t>
            </a:r>
            <a:r>
              <a:rPr lang="en-US" sz="1600" baseline="0" dirty="0">
                <a:solidFill>
                  <a:srgbClr val="182140"/>
                </a:solidFill>
                <a:latin typeface="+mj-lt"/>
                <a:cs typeface="DIN Next LT Pro"/>
              </a:rPr>
              <a:t>   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@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ESRIDublin</a:t>
            </a:r>
            <a:r>
              <a:rPr lang="en-US" sz="1600" baseline="0" dirty="0">
                <a:solidFill>
                  <a:srgbClr val="182140"/>
                </a:solidFill>
                <a:latin typeface="+mj-lt"/>
                <a:cs typeface="DIN Next LT Pro"/>
              </a:rPr>
              <a:t>     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#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ESRIevents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     #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ESRIpublications</a:t>
            </a:r>
            <a:endParaRPr lang="en-US" sz="1600" dirty="0">
              <a:solidFill>
                <a:srgbClr val="182140"/>
              </a:solidFill>
              <a:latin typeface="+mj-lt"/>
              <a:cs typeface="DIN Next LT Pro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5C6CDB-F91D-496E-B5A5-CB48DA75B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9342" y="6349715"/>
            <a:ext cx="21138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76461CD-94D7-4E9C-B586-E36A3D3A8C47}" type="datetime3">
              <a:rPr lang="en-US" smtClean="0">
                <a:solidFill>
                  <a:prstClr val="black"/>
                </a:solidFill>
              </a:rPr>
              <a:t>12 February 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180F9D-AE94-4596-BED8-AFBA57A8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039961" y="634971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fld id="{6032EFF6-B497-1D4E-A557-D85E06E93D4C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5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65" r:id="rId3"/>
    <p:sldLayoutId id="2147483664" r:id="rId4"/>
    <p:sldLayoutId id="214748371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54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936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esripowerpointcover v8.png" descr="/Users/paul/Desktop/Work/PM Comm Work/ESRI/2413 ESRI Literature/Powerpoint/esripowerpointcover v8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2B4F3B-FAF1-49E7-B28C-C05D4937F710}"/>
              </a:ext>
            </a:extLst>
          </p:cNvPr>
          <p:cNvSpPr/>
          <p:nvPr userDrawn="1"/>
        </p:nvSpPr>
        <p:spPr>
          <a:xfrm>
            <a:off x="2561896" y="6300920"/>
            <a:ext cx="7106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www.esri.ie</a:t>
            </a:r>
            <a:r>
              <a:rPr lang="en-US" sz="1600" baseline="0" dirty="0">
                <a:solidFill>
                  <a:srgbClr val="182140"/>
                </a:solidFill>
                <a:latin typeface="+mj-lt"/>
                <a:cs typeface="DIN Next LT Pro"/>
              </a:rPr>
              <a:t>   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@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ESRIDublin</a:t>
            </a:r>
            <a:r>
              <a:rPr lang="en-US" sz="1600" baseline="0" dirty="0">
                <a:solidFill>
                  <a:srgbClr val="182140"/>
                </a:solidFill>
                <a:latin typeface="+mj-lt"/>
                <a:cs typeface="DIN Next LT Pro"/>
              </a:rPr>
              <a:t>     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#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ESRIevents</a:t>
            </a:r>
            <a:r>
              <a:rPr lang="en-US" sz="1600" dirty="0">
                <a:solidFill>
                  <a:srgbClr val="182140"/>
                </a:solidFill>
                <a:latin typeface="+mj-lt"/>
                <a:cs typeface="DIN Next LT Pro"/>
              </a:rPr>
              <a:t>     #</a:t>
            </a:r>
            <a:r>
              <a:rPr lang="en-US" sz="1600" dirty="0" err="1">
                <a:solidFill>
                  <a:srgbClr val="182140"/>
                </a:solidFill>
                <a:latin typeface="+mj-lt"/>
                <a:cs typeface="DIN Next LT Pro"/>
              </a:rPr>
              <a:t>ESRIpublications</a:t>
            </a:r>
            <a:endParaRPr lang="en-US" sz="1600" dirty="0">
              <a:solidFill>
                <a:srgbClr val="182140"/>
              </a:solidFill>
              <a:latin typeface="+mj-lt"/>
              <a:cs typeface="DIN Next LT Pro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5C6CDB-F91D-496E-B5A5-CB48DA75B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9342" y="6349715"/>
            <a:ext cx="21138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76461CD-94D7-4E9C-B586-E36A3D3A8C47}" type="datetime3">
              <a:rPr lang="en-US" smtClean="0">
                <a:solidFill>
                  <a:prstClr val="black"/>
                </a:solidFill>
              </a:rPr>
              <a:t>12 February 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180F9D-AE94-4596-BED8-AFBA57A8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039961" y="634971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fld id="{6032EFF6-B497-1D4E-A557-D85E06E93D4C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57739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D1120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DBFA-CBA4-5A48-928E-D536A8F11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6499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39A4-4C9F-2A47-893F-4AF46ABB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122C6-5BA1-A6BA-4A81-FB639E6C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3EE28-ECE2-941E-C792-C7C76C2DE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2B9E-70D7-4752-22D1-45D81E51B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E466-4E6E-49CA-8C63-BF7659883942}" type="datetimeFigureOut">
              <a:rPr lang="en-IE" smtClean="0"/>
              <a:t>12/02/2024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5543E-D492-79C2-D294-38E6891A4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1E9A0-F682-9702-6A3B-0F693707F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15D29-6327-4671-ACDD-230181B2B3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715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274639"/>
            <a:ext cx="10959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374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96468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267" b="1" i="0" kern="1200">
          <a:solidFill>
            <a:schemeClr val="accent1"/>
          </a:solidFill>
          <a:latin typeface="Roboto Black" panose="02000000000000000000" pitchFamily="2" charset="0"/>
          <a:ea typeface="Roboto Black" panose="02000000000000000000" pitchFamily="2" charset="0"/>
          <a:cs typeface="Roboto Black" panose="02000000000000000000" pitchFamily="2" charset="0"/>
        </a:defRPr>
      </a:lvl1pPr>
    </p:titleStyle>
    <p:bodyStyle>
      <a:lvl1pPr marL="457189" indent="-457189" algn="l" defTabSz="1219170" rtl="0" eaLnBrk="1" latinLnBrk="0" hangingPunct="1">
        <a:spcBef>
          <a:spcPts val="1333"/>
        </a:spcBef>
        <a:buClr>
          <a:schemeClr val="accent2"/>
        </a:buClr>
        <a:buSzPct val="100000"/>
        <a:buFont typeface="Arial"/>
        <a:buChar char="•"/>
        <a:defRPr lang="en-US" sz="3200" kern="1200" dirty="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j-cs"/>
        </a:defRPr>
      </a:lvl1pPr>
      <a:lvl2pPr marL="990575" indent="-380990" algn="l" defTabSz="1219170" rtl="0" eaLnBrk="1" latinLnBrk="0" hangingPunct="1">
        <a:spcBef>
          <a:spcPts val="1333"/>
        </a:spcBef>
        <a:buClr>
          <a:schemeClr val="accent2"/>
        </a:buClr>
        <a:buSzPct val="100000"/>
        <a:buFont typeface="Arial"/>
        <a:buChar char="•"/>
        <a:defRPr sz="32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523962" indent="-304792" algn="l" defTabSz="1219170" rtl="0" eaLnBrk="1" latinLnBrk="0" hangingPunct="1">
        <a:spcBef>
          <a:spcPts val="1333"/>
        </a:spcBef>
        <a:buClr>
          <a:schemeClr val="accent2"/>
        </a:buClr>
        <a:buSzPct val="100000"/>
        <a:buFont typeface="Arial"/>
        <a:buChar char="•"/>
        <a:defRPr sz="2667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2133547" indent="-304792" algn="l" defTabSz="1219170" rtl="0" eaLnBrk="1" latinLnBrk="0" hangingPunct="1">
        <a:spcBef>
          <a:spcPts val="1333"/>
        </a:spcBef>
        <a:buClr>
          <a:schemeClr val="accent2"/>
        </a:buClr>
        <a:buSzPct val="100000"/>
        <a:buFont typeface="Arial"/>
        <a:buChar char="•"/>
        <a:defRPr sz="2133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743131" indent="-304792" algn="l" defTabSz="1219170" rtl="0" eaLnBrk="1" latinLnBrk="0" hangingPunct="1">
        <a:spcBef>
          <a:spcPts val="1333"/>
        </a:spcBef>
        <a:buClr>
          <a:schemeClr val="accent2"/>
        </a:buClr>
        <a:buSzPct val="100000"/>
        <a:buFont typeface="Arial"/>
        <a:buChar char="•"/>
        <a:defRPr sz="16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rutzhaase.eu/deprivation-index/the-2016-pobal-hp-deprivation-index-for-small-area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pobalmaps@pobal.ie" TargetMode="External"/><Relationship Id="rId5" Type="http://schemas.openxmlformats.org/officeDocument/2006/relationships/hyperlink" Target="https://data.gov.ie/dataset/hp-deprivation-index-scores-2016" TargetMode="External"/><Relationship Id="rId4" Type="http://schemas.openxmlformats.org/officeDocument/2006/relationships/hyperlink" Target="https://maps.pobal.ie/WebApps/DeprivationIndices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DA8E-0EB4-86F8-4226-FB9C67C8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0C0C-3081-2E5D-3068-A298A3A92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8D101-2307-DB1E-4F1C-9F021F59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1"/>
            <a:ext cx="12192000" cy="68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0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91A748-FAB0-63B5-664D-B6BDEC8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113655-4B2C-486D-39A9-E2A0FC3B54D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90557" y="95535"/>
            <a:ext cx="3992978" cy="56592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202924-C66F-A832-B67F-B49449FD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080" y="288235"/>
            <a:ext cx="3897709" cy="5466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D9AEA-51B6-889A-A859-8C50F214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08" y="1482994"/>
            <a:ext cx="3515732" cy="49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7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C6E38-3670-F7D9-46AA-579F73FD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BEE02-D8F3-4282-7442-230F705E1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768" y="314326"/>
            <a:ext cx="8692588" cy="618735"/>
          </a:xfrm>
        </p:spPr>
        <p:txBody>
          <a:bodyPr>
            <a:normAutofit/>
          </a:bodyPr>
          <a:lstStyle/>
          <a:p>
            <a:r>
              <a:rPr lang="en-IE" sz="2800" dirty="0"/>
              <a:t>Migration statistics crucial for demographic  projections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1DD0C7-7A35-31D6-6678-9AB91AA1DED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7077"/>
          <a:stretch/>
        </p:blipFill>
        <p:spPr>
          <a:xfrm>
            <a:off x="167315" y="1401088"/>
            <a:ext cx="7626296" cy="405582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90786C-43B1-7D2F-9D04-2EBBFE2CA569}"/>
              </a:ext>
            </a:extLst>
          </p:cNvPr>
          <p:cNvSpPr txBox="1"/>
          <p:nvPr/>
        </p:nvSpPr>
        <p:spPr>
          <a:xfrm>
            <a:off x="7632441" y="1514669"/>
            <a:ext cx="410546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Migration main driver of demographic change in Ireland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rapidly – numbers and composition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Migrants sig % of the pop in Ire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 and Migration Estimates require significant correction on the basis of 5yr Census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 of migrants mean they are a key group for housing demand, labour demand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83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37314" y="1535114"/>
            <a:ext cx="5871936" cy="3863975"/>
          </a:xfrm>
        </p:spPr>
        <p:txBody>
          <a:bodyPr/>
          <a:lstStyle/>
          <a:p>
            <a:r>
              <a:rPr lang="en-IE" dirty="0"/>
              <a:t>Alternatives -  IPEADS &amp; Irish Community Survey</a:t>
            </a:r>
          </a:p>
        </p:txBody>
      </p:sp>
    </p:spTree>
    <p:extLst>
      <p:ext uri="{BB962C8B-B14F-4D97-AF65-F5344CB8AC3E}">
        <p14:creationId xmlns:p14="http://schemas.microsoft.com/office/powerpoint/2010/main" val="100327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12CB-61ED-0B3D-33AF-E03289EA2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914" y="274638"/>
            <a:ext cx="9383486" cy="1143000"/>
          </a:xfrm>
        </p:spPr>
        <p:txBody>
          <a:bodyPr/>
          <a:lstStyle/>
          <a:p>
            <a:r>
              <a:rPr lang="en-IE" dirty="0"/>
              <a:t>IPEADS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9B81A-8E00-4945-305D-AD6665383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28" y="1417638"/>
            <a:ext cx="7157545" cy="4346799"/>
          </a:xfrm>
        </p:spPr>
        <p:txBody>
          <a:bodyPr>
            <a:normAutofit fontScale="62500" lnSpcReduction="20000"/>
          </a:bodyPr>
          <a:lstStyle/>
          <a:p>
            <a:r>
              <a:rPr lang="en-IE" dirty="0"/>
              <a:t>Advantages – cost, frequency, reduced respondent burden (?)</a:t>
            </a:r>
          </a:p>
          <a:p>
            <a:endParaRPr lang="en-IE" sz="2100" b="1" dirty="0"/>
          </a:p>
          <a:p>
            <a:r>
              <a:rPr lang="en-IE" b="1" dirty="0"/>
              <a:t>Demographic projections  </a:t>
            </a:r>
            <a:r>
              <a:rPr lang="en-IE" dirty="0"/>
              <a:t>–  key requirement is  for accurate estimates of migrant population at a county level</a:t>
            </a:r>
          </a:p>
          <a:p>
            <a:r>
              <a:rPr lang="en-IE" dirty="0"/>
              <a:t>10 year window v. wide in changing context if admin estimates need correcting as currently the case</a:t>
            </a:r>
          </a:p>
          <a:p>
            <a:endParaRPr lang="en-IE" dirty="0"/>
          </a:p>
          <a:p>
            <a:r>
              <a:rPr lang="en-IE" b="1" dirty="0"/>
              <a:t>Equality Analysis</a:t>
            </a:r>
          </a:p>
          <a:p>
            <a:pPr lvl="1"/>
            <a:r>
              <a:rPr lang="en-IE" b="1" dirty="0"/>
              <a:t>Identifiers not included in IPEADS </a:t>
            </a:r>
            <a:r>
              <a:rPr lang="en-IE" dirty="0"/>
              <a:t>-  ethnicity, disability,</a:t>
            </a:r>
            <a:r>
              <a:rPr lang="en-I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household attributes or marital status, religion (and not included in many admin sources)</a:t>
            </a:r>
            <a:endParaRPr lang="en-IE" dirty="0"/>
          </a:p>
          <a:p>
            <a:pPr lvl="1"/>
            <a:r>
              <a:rPr lang="en-IE" dirty="0"/>
              <a:t>potential inconsistencies in definitions/changing criteria in admin sources </a:t>
            </a:r>
          </a:p>
          <a:p>
            <a:pPr lvl="1"/>
            <a:r>
              <a:rPr lang="en-IE" b="1" dirty="0"/>
              <a:t>Outcomes not included </a:t>
            </a:r>
            <a:r>
              <a:rPr lang="en-IE" dirty="0"/>
              <a:t>- housing characteristics, education, social class, local area characteristics (SAPs),  language…</a:t>
            </a:r>
          </a:p>
          <a:p>
            <a:pPr lvl="1"/>
            <a:r>
              <a:rPr lang="en-IE" dirty="0"/>
              <a:t>Currently unclear if these can be sourced from elsewhere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55051-CA95-0A00-03CB-4D12EE3C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96" y="1406851"/>
            <a:ext cx="2906005" cy="414934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012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D585-D509-7F42-A373-C3E47910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564" y="274638"/>
            <a:ext cx="9907836" cy="1143000"/>
          </a:xfrm>
        </p:spPr>
        <p:txBody>
          <a:bodyPr/>
          <a:lstStyle/>
          <a:p>
            <a:r>
              <a:rPr lang="en-IE" sz="1800" b="1" dirty="0">
                <a:solidFill>
                  <a:srgbClr val="4472C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2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Irish Community Survey</a:t>
            </a:r>
            <a:br>
              <a:rPr lang="en-IE" sz="32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E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1451-CE07-2331-02FF-43D5A1993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37745"/>
            <a:ext cx="10499835" cy="435468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survey  - addresses issue of lower response rates </a:t>
            </a:r>
          </a:p>
          <a:p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6,000 </a:t>
            </a:r>
            <a:r>
              <a:rPr lang="en-IE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month -  72k per year if  unique cross-sectional samples</a:t>
            </a:r>
          </a:p>
          <a:p>
            <a:pPr lvl="1"/>
            <a:r>
              <a:rPr lang="en-IE" sz="2000" dirty="0"/>
              <a:t>Circa- 197k individuals per year </a:t>
            </a:r>
          </a:p>
          <a:p>
            <a:r>
              <a:rPr lang="en-IE" sz="2400" dirty="0"/>
              <a:t>LFS  32.5k </a:t>
            </a:r>
            <a:r>
              <a:rPr lang="en-IE" sz="2400" dirty="0" err="1"/>
              <a:t>hhs</a:t>
            </a:r>
            <a:r>
              <a:rPr lang="en-IE" sz="2400" dirty="0"/>
              <a:t> per quarter – 128k per year (not unique, panel element)</a:t>
            </a:r>
          </a:p>
          <a:p>
            <a:pPr lvl="2"/>
            <a:r>
              <a:rPr lang="en-IE" sz="1800" b="0" i="0" dirty="0">
                <a:solidFill>
                  <a:srgbClr val="384350"/>
                </a:solidFill>
                <a:effectLst/>
                <a:latin typeface="Roboto Sans"/>
              </a:rPr>
              <a:t>Achieved sample considerably lower, 12.5k  </a:t>
            </a:r>
            <a:r>
              <a:rPr lang="en-IE" sz="1800" b="0" i="0" dirty="0" err="1">
                <a:solidFill>
                  <a:srgbClr val="384350"/>
                </a:solidFill>
                <a:effectLst/>
                <a:latin typeface="Roboto Sans"/>
              </a:rPr>
              <a:t>hh</a:t>
            </a:r>
            <a:r>
              <a:rPr lang="en-IE" sz="1800" b="0" i="0" dirty="0">
                <a:solidFill>
                  <a:srgbClr val="384350"/>
                </a:solidFill>
                <a:effectLst/>
                <a:latin typeface="Roboto Sans"/>
              </a:rPr>
              <a:t> per quarter 2023</a:t>
            </a:r>
          </a:p>
          <a:p>
            <a:r>
              <a:rPr lang="en-IE" sz="2400" dirty="0"/>
              <a:t>Large enough to identify some groups but not others (e.g. Travellers), disaggregation still an issue </a:t>
            </a:r>
          </a:p>
          <a:p>
            <a:pPr lvl="1"/>
            <a:r>
              <a:rPr lang="en-IE" sz="2000" dirty="0"/>
              <a:t>Possibility of booster samples? </a:t>
            </a:r>
          </a:p>
          <a:p>
            <a:r>
              <a:rPr lang="en-IE" sz="2400" dirty="0"/>
              <a:t>Those not living in private households excluded (e.g. </a:t>
            </a:r>
            <a:r>
              <a:rPr lang="en-IE" sz="2400" dirty="0" err="1"/>
              <a:t>Ukranians</a:t>
            </a:r>
            <a:r>
              <a:rPr lang="en-IE" sz="2400" dirty="0"/>
              <a:t>, homeless) </a:t>
            </a:r>
          </a:p>
          <a:p>
            <a:r>
              <a:rPr lang="en-IE" sz="2400" dirty="0"/>
              <a:t>Important to include all key identifiers for protected groups &amp; outcomes not collected elsewhere</a:t>
            </a:r>
          </a:p>
          <a:p>
            <a:r>
              <a:rPr lang="en-IE" sz="2400" dirty="0"/>
              <a:t>Results from Census used to the reweight the LFS results </a:t>
            </a:r>
          </a:p>
          <a:p>
            <a:endParaRPr lang="en-IE" sz="2400" dirty="0"/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97359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B08B-4F01-0060-4D99-6DBA55DE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CF62-4DB4-44A3-A4D0-02D23A5C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8EB6-BA2B-A9A8-B650-2188FE25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9"/>
            <a:ext cx="12192000" cy="684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E59F3-6C33-A43D-07EA-23F8208F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343400"/>
            <a:ext cx="2501447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21ED8-D208-A8C2-1DBA-6EF71130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76" y="2389817"/>
            <a:ext cx="4600575" cy="124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75009-E2C6-F91E-010A-A4212074C99B}"/>
              </a:ext>
            </a:extLst>
          </p:cNvPr>
          <p:cNvSpPr txBox="1"/>
          <p:nvPr/>
        </p:nvSpPr>
        <p:spPr>
          <a:xfrm>
            <a:off x="2524663" y="33047"/>
            <a:ext cx="702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Session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 Commentary &amp; Open Forum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B5431-73FE-A919-A7C5-B6A5957E3ACB}"/>
              </a:ext>
            </a:extLst>
          </p:cNvPr>
          <p:cNvSpPr txBox="1"/>
          <p:nvPr/>
        </p:nvSpPr>
        <p:spPr>
          <a:xfrm>
            <a:off x="838200" y="2396165"/>
            <a:ext cx="107547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Panelist: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Martin Quigley, Director of Data and Analytics at Pobal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1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34211"/>
            <a:ext cx="9773992" cy="1325563"/>
          </a:xfrm>
        </p:spPr>
        <p:txBody>
          <a:bodyPr/>
          <a:lstStyle/>
          <a:p>
            <a:r>
              <a:rPr lang="en-US" dirty="0"/>
              <a:t>Census data for resource allocation </a:t>
            </a:r>
            <a:endParaRPr lang="en-I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838200" y="2259774"/>
            <a:ext cx="10515600" cy="846137"/>
          </a:xfrm>
        </p:spPr>
        <p:txBody>
          <a:bodyPr/>
          <a:lstStyle/>
          <a:p>
            <a:r>
              <a:rPr lang="en-US" dirty="0"/>
              <a:t>The Pobal HP Deprivation Index</a:t>
            </a:r>
          </a:p>
          <a:p>
            <a:endParaRPr lang="en-IE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8E9E2A3-2104-4C61-8C13-AA90144E800D}"/>
              </a:ext>
            </a:extLst>
          </p:cNvPr>
          <p:cNvSpPr txBox="1">
            <a:spLocks/>
          </p:cNvSpPr>
          <p:nvPr/>
        </p:nvSpPr>
        <p:spPr>
          <a:xfrm>
            <a:off x="1347439" y="4140558"/>
            <a:ext cx="10515600" cy="7139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Martin Quigley, Director of Data &amp; Analytics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01/02/2024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7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225" y="0"/>
            <a:ext cx="10515600" cy="895739"/>
          </a:xfrm>
        </p:spPr>
        <p:txBody>
          <a:bodyPr/>
          <a:lstStyle/>
          <a:p>
            <a:r>
              <a:rPr lang="en-US" dirty="0"/>
              <a:t>Pobal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181848" y="895739"/>
            <a:ext cx="9908398" cy="50839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I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Established in 1992 as Area Development Management (ADM)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Manages programmes and funding on behalf of Government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Distributed €1.2b across 42 programmes and in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Supports programme design and implementation using a range of evidence, tools and techniques</a:t>
            </a:r>
          </a:p>
        </p:txBody>
      </p:sp>
    </p:spTree>
    <p:extLst>
      <p:ext uri="{BB962C8B-B14F-4D97-AF65-F5344CB8AC3E}">
        <p14:creationId xmlns:p14="http://schemas.microsoft.com/office/powerpoint/2010/main" val="358954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50431"/>
            <a:ext cx="10515600" cy="1325563"/>
          </a:xfrm>
        </p:spPr>
        <p:txBody>
          <a:bodyPr/>
          <a:lstStyle/>
          <a:p>
            <a:r>
              <a:rPr lang="en-IE" dirty="0"/>
              <a:t>What is the Pobal HP Deprivation Index?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523320" y="1198120"/>
            <a:ext cx="5572680" cy="477655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tool to identify geographic disadvantage based on census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Available on Pobal Maps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by us, other Departments &amp; State Agencies and researchers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available for download at Electoral Division level on data.gov.ie, and at Small Area level on license with authors</a:t>
            </a:r>
            <a:endParaRPr lang="en-IE" dirty="0"/>
          </a:p>
        </p:txBody>
      </p:sp>
      <p:pic>
        <p:nvPicPr>
          <p:cNvPr id="5" name="Picture 5" descr="C:\INDEX 2006\Presentations\400px-Standard_deviation_diagram_svg.png">
            <a:extLst>
              <a:ext uri="{FF2B5EF4-FFF2-40B4-BE49-F238E27FC236}">
                <a16:creationId xmlns:a16="http://schemas.microsoft.com/office/drawing/2014/main" id="{AEA777D3-43F4-46A2-A2F5-DAE5DA3A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446995"/>
            <a:ext cx="51308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6">
            <a:extLst>
              <a:ext uri="{FF2B5EF4-FFF2-40B4-BE49-F238E27FC236}">
                <a16:creationId xmlns:a16="http://schemas.microsoft.com/office/drawing/2014/main" id="{B2204921-4E06-4D1D-9BAB-14B2A50CFE1C}"/>
              </a:ext>
            </a:extLst>
          </p:cNvPr>
          <p:cNvGraphicFramePr>
            <a:graphicFrameLocks noGrp="1"/>
          </p:cNvGraphicFramePr>
          <p:nvPr/>
        </p:nvGraphicFramePr>
        <p:xfrm>
          <a:off x="6552762" y="4967945"/>
          <a:ext cx="4703760" cy="336550"/>
        </p:xfrm>
        <a:graphic>
          <a:graphicData uri="http://schemas.openxmlformats.org/drawingml/2006/table">
            <a:tbl>
              <a:tblPr/>
              <a:tblGrid>
                <a:gridCol w="58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7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101536" marR="101536" marT="49069" marB="4906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9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54225" y="177800"/>
            <a:ext cx="10515600" cy="895739"/>
          </a:xfrm>
        </p:spPr>
        <p:txBody>
          <a:bodyPr>
            <a:normAutofit/>
          </a:bodyPr>
          <a:lstStyle/>
          <a:p>
            <a:r>
              <a:rPr lang="en-US" dirty="0"/>
              <a:t>Definition</a:t>
            </a:r>
            <a:endParaRPr lang="en-IE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735175" y="1302140"/>
            <a:ext cx="10183304" cy="4431910"/>
          </a:xfrm>
        </p:spPr>
        <p:txBody>
          <a:bodyPr/>
          <a:lstStyle/>
          <a:p>
            <a:pPr algn="ctr"/>
            <a:r>
              <a:rPr lang="en-US" sz="3600" i="1" dirty="0"/>
              <a:t>The fundamental implication of the term deprivation is of </a:t>
            </a:r>
            <a:r>
              <a:rPr lang="en-US" sz="3600" b="1" i="1" u="sng" dirty="0"/>
              <a:t>an absence </a:t>
            </a:r>
            <a:r>
              <a:rPr lang="en-US" sz="3600" i="1" dirty="0"/>
              <a:t>– of </a:t>
            </a:r>
            <a:r>
              <a:rPr lang="en-US" sz="3600" b="1" i="1" dirty="0"/>
              <a:t>essential or desirable attributes, possessions and opportunities</a:t>
            </a:r>
            <a:r>
              <a:rPr lang="en-US" sz="3600" i="1" dirty="0"/>
              <a:t> which are considered no more than the minimum by that society.</a:t>
            </a:r>
          </a:p>
          <a:p>
            <a:pPr algn="ctr"/>
            <a:r>
              <a:rPr lang="en-US" sz="3600" dirty="0"/>
              <a:t>(</a:t>
            </a:r>
            <a:r>
              <a:rPr lang="en-US" sz="3600" dirty="0" err="1"/>
              <a:t>Coombes</a:t>
            </a:r>
            <a:r>
              <a:rPr lang="en-US" sz="3600" dirty="0"/>
              <a:t> et al., 1995)</a:t>
            </a:r>
            <a:endParaRPr lang="en-GB" sz="4000" dirty="0"/>
          </a:p>
          <a:p>
            <a:pPr lvl="0"/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28202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B08B-4F01-0060-4D99-6DBA55DE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CF62-4DB4-44A3-A4D0-02D23A5C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8EB6-BA2B-A9A8-B650-2188FE25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9"/>
            <a:ext cx="12192000" cy="684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E59F3-6C33-A43D-07EA-23F8208F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343400"/>
            <a:ext cx="2501447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21ED8-D208-A8C2-1DBA-6EF71130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76" y="2389817"/>
            <a:ext cx="4600575" cy="124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75009-E2C6-F91E-010A-A4212074C99B}"/>
              </a:ext>
            </a:extLst>
          </p:cNvPr>
          <p:cNvSpPr txBox="1"/>
          <p:nvPr/>
        </p:nvSpPr>
        <p:spPr>
          <a:xfrm>
            <a:off x="2524663" y="33047"/>
            <a:ext cx="702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Session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 Commentary &amp; Open Forum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B5431-73FE-A919-A7C5-B6A5957E3ACB}"/>
              </a:ext>
            </a:extLst>
          </p:cNvPr>
          <p:cNvSpPr txBox="1"/>
          <p:nvPr/>
        </p:nvSpPr>
        <p:spPr>
          <a:xfrm>
            <a:off x="838200" y="2396165"/>
            <a:ext cx="1051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Panelist: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Helen Russell, Research Professor at the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	       Economic and Social Research Institute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994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52059" y="211168"/>
            <a:ext cx="2841259" cy="1858264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</a:t>
            </a:r>
            <a:br>
              <a:rPr lang="en-US" dirty="0"/>
            </a:br>
            <a:r>
              <a:rPr lang="en-US" dirty="0"/>
              <a:t>&amp; Measures</a:t>
            </a:r>
            <a:endParaRPr lang="en-IE" dirty="0"/>
          </a:p>
        </p:txBody>
      </p:sp>
      <p:pic>
        <p:nvPicPr>
          <p:cNvPr id="4098" name="Picture 2" descr="Slides for Index Presentation 2023.pptx">
            <a:extLst>
              <a:ext uri="{FF2B5EF4-FFF2-40B4-BE49-F238E27FC236}">
                <a16:creationId xmlns:a16="http://schemas.microsoft.com/office/drawing/2014/main" id="{5B53B5F6-4731-4229-A52D-389860C73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t="19699" r="18560" b="17431"/>
          <a:stretch/>
        </p:blipFill>
        <p:spPr bwMode="auto">
          <a:xfrm>
            <a:off x="2993318" y="43899"/>
            <a:ext cx="8247112" cy="58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7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07" y="25818"/>
            <a:ext cx="10515600" cy="925906"/>
          </a:xfrm>
        </p:spPr>
        <p:txBody>
          <a:bodyPr/>
          <a:lstStyle/>
          <a:p>
            <a:r>
              <a:rPr lang="en-IE" dirty="0"/>
              <a:t>The Pobal HP Deprivation Index</a:t>
            </a:r>
          </a:p>
        </p:txBody>
      </p:sp>
      <p:pic>
        <p:nvPicPr>
          <p:cNvPr id="6" name="Picture 5" descr="A map of ireland and ireland&#10;&#10;Description automatically generated">
            <a:extLst>
              <a:ext uri="{FF2B5EF4-FFF2-40B4-BE49-F238E27FC236}">
                <a16:creationId xmlns:a16="http://schemas.microsoft.com/office/drawing/2014/main" id="{7C9EC445-933D-47D4-8E93-82F590FC63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80" y="951724"/>
            <a:ext cx="7019239" cy="47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4151" y="229064"/>
            <a:ext cx="8985829" cy="1325563"/>
          </a:xfrm>
        </p:spPr>
        <p:txBody>
          <a:bodyPr/>
          <a:lstStyle/>
          <a:p>
            <a:r>
              <a:rPr lang="en-US" dirty="0"/>
              <a:t>What levels does it work at?</a:t>
            </a:r>
            <a:endParaRPr lang="en-IE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EBBC17F-72DD-41A3-9BB3-B9C8C0447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7903" y="1464928"/>
            <a:ext cx="11596193" cy="4129755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dirty="0"/>
              <a:t>The larger the geographic area, the less likely that individuals will share common socio-economic characteristics</a:t>
            </a:r>
          </a:p>
          <a:p>
            <a:pPr marL="457200" indent="-457200">
              <a:buFontTx/>
              <a:buChar char="-"/>
            </a:pPr>
            <a:r>
              <a:rPr lang="en-US" dirty="0"/>
              <a:t>County, Local Authority - Commonly used boundaries but so large that averages tend towards 0.</a:t>
            </a:r>
          </a:p>
          <a:p>
            <a:pPr marL="457200" indent="-457200">
              <a:buFontTx/>
              <a:buChar char="-"/>
            </a:pPr>
            <a:r>
              <a:rPr lang="en-US" dirty="0"/>
              <a:t>Local Electoral Areas </a:t>
            </a:r>
          </a:p>
          <a:p>
            <a:pPr marL="457200" indent="-457200">
              <a:buFontTx/>
              <a:buChar char="-"/>
            </a:pPr>
            <a:r>
              <a:rPr lang="en-US" dirty="0"/>
              <a:t>Electoral Division – commonly used, but vary greatly in size (43,905 – 7)</a:t>
            </a:r>
          </a:p>
          <a:p>
            <a:pPr marL="457200" indent="-457200">
              <a:buFontTx/>
              <a:buChar char="-"/>
            </a:pPr>
            <a:r>
              <a:rPr lang="en-US" dirty="0"/>
              <a:t>Small Area – circa 100 households – primary usage at this level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1197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D85F69-E66A-6CE6-B135-92AB2938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3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7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3BC96F-ED49-7B02-9BA6-62B22A86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9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4DECA0-8ED5-2BA7-5D7C-4BE228AA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1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7517" y="686263"/>
            <a:ext cx="5338011" cy="1325563"/>
          </a:xfrm>
        </p:spPr>
        <p:txBody>
          <a:bodyPr/>
          <a:lstStyle/>
          <a:p>
            <a:r>
              <a:rPr lang="en-US" dirty="0"/>
              <a:t>Resource Allocation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725905" y="1761667"/>
            <a:ext cx="4792579" cy="41297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IE" dirty="0"/>
              <a:t>ICAP, LEADER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HEA funding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CCC 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DEIS School Designation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HSE Resource Allocation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Sports Capital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Equal Participation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F44E05-2599-4539-8E61-C42A85EBE710}"/>
              </a:ext>
            </a:extLst>
          </p:cNvPr>
          <p:cNvSpPr txBox="1">
            <a:spLocks/>
          </p:cNvSpPr>
          <p:nvPr/>
        </p:nvSpPr>
        <p:spPr>
          <a:xfrm>
            <a:off x="6276474" y="686263"/>
            <a:ext cx="5338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870B3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0B3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Others</a:t>
            </a:r>
            <a:endParaRPr kumimoji="0" lang="en-IE" sz="4400" b="0" i="0" u="none" strike="noStrike" kern="1200" cap="none" spc="0" normalizeH="0" baseline="0" noProof="0" dirty="0">
              <a:ln>
                <a:noFill/>
              </a:ln>
              <a:solidFill>
                <a:srgbClr val="870B3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AA717A1-EC24-47AE-97FB-DF6ED07208E2}"/>
              </a:ext>
            </a:extLst>
          </p:cNvPr>
          <p:cNvSpPr txBox="1">
            <a:spLocks/>
          </p:cNvSpPr>
          <p:nvPr/>
        </p:nvSpPr>
        <p:spPr>
          <a:xfrm>
            <a:off x="6376834" y="1761666"/>
            <a:ext cx="5474369" cy="41297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CSO Sampling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 Property Tax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SOLAS FE monitoring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CSP Appraisals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Policy analysis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HRB – NDTRS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in hospitals, universities, institutes etc.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C3479BA-7AA4-49B0-B87F-C186A32C4FAC}"/>
              </a:ext>
            </a:extLst>
          </p:cNvPr>
          <p:cNvSpPr txBox="1">
            <a:spLocks/>
          </p:cNvSpPr>
          <p:nvPr/>
        </p:nvSpPr>
        <p:spPr>
          <a:xfrm>
            <a:off x="4454961" y="-101598"/>
            <a:ext cx="1921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870B3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0B3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Usage</a:t>
            </a:r>
            <a:endParaRPr kumimoji="0" lang="en-IE" sz="4400" b="0" i="0" u="none" strike="noStrike" kern="1200" cap="none" spc="0" normalizeH="0" baseline="0" noProof="0" dirty="0">
              <a:ln>
                <a:noFill/>
              </a:ln>
              <a:solidFill>
                <a:srgbClr val="870B3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28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5A4F-E088-1063-423D-A4FD289D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4"/>
            <a:ext cx="10515600" cy="1325563"/>
          </a:xfrm>
        </p:spPr>
        <p:txBody>
          <a:bodyPr/>
          <a:lstStyle/>
          <a:p>
            <a:r>
              <a:rPr lang="en-US" dirty="0"/>
              <a:t>Education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1A5A-AB43-792B-468D-D9B1081010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2499" y="1453597"/>
            <a:ext cx="10641085" cy="3041650"/>
          </a:xfrm>
        </p:spPr>
        <p:txBody>
          <a:bodyPr/>
          <a:lstStyle/>
          <a:p>
            <a:r>
              <a:rPr lang="en-US" dirty="0"/>
              <a:t>- DEIS Identification: Schools designated DEIS status based on Small Area Deprivation scores of children's addresses.</a:t>
            </a:r>
          </a:p>
          <a:p>
            <a:r>
              <a:rPr lang="en-US" dirty="0"/>
              <a:t>- HEA: One of several criteria for targeted third level grants</a:t>
            </a:r>
          </a:p>
          <a:p>
            <a:endParaRPr lang="en-US" dirty="0"/>
          </a:p>
          <a:p>
            <a:r>
              <a:rPr lang="en-US" dirty="0"/>
              <a:t>- Equal Participation Model (in development): Identify Early Learning and Care settings with concentration of children from Disadvantages Small Areas. </a:t>
            </a:r>
          </a:p>
          <a:p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1965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D13AFA-7046-A837-4496-98E089DB7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3" t="12722" r="2815" b="11104"/>
          <a:stretch/>
        </p:blipFill>
        <p:spPr bwMode="auto">
          <a:xfrm>
            <a:off x="0" y="1702965"/>
            <a:ext cx="4008830" cy="36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5B24-F51F-8685-9DCC-12B48525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614" y="1334733"/>
            <a:ext cx="6340878" cy="418853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DA123A-78FF-8D3B-0634-D9620A72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40" y="1454801"/>
            <a:ext cx="7955560" cy="43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13D66C4-661A-B342-4DCF-90F03242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4"/>
            <a:ext cx="10515600" cy="1325563"/>
          </a:xfrm>
        </p:spPr>
        <p:txBody>
          <a:bodyPr/>
          <a:lstStyle/>
          <a:p>
            <a:r>
              <a:rPr lang="en-US" dirty="0"/>
              <a:t>Health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0136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478" y="78059"/>
            <a:ext cx="10515600" cy="758384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Inclusion - Resource Allocation Models 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375B5-9A88-4075-B75F-4F6B0BCA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712"/>
            <a:ext cx="12192000" cy="49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70400" y="382587"/>
            <a:ext cx="7410451" cy="1436881"/>
          </a:xfrm>
        </p:spPr>
        <p:txBody>
          <a:bodyPr>
            <a:noAutofit/>
          </a:bodyPr>
          <a:lstStyle/>
          <a:p>
            <a:r>
              <a:rPr lang="en-IE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Future of how Censuses are Conducted in Ireland – insights  for providing evidence for policy making </a:t>
            </a:r>
            <a:endParaRPr lang="en-I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6836" y="1891796"/>
            <a:ext cx="3520524" cy="4171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February 1,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Next LT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VENUE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4BD97"/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National Statistics Board Seminar,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4BD97"/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Dublin Castle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DIN Next LT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Next LT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PANELLIST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IN Next LT Pro"/>
              </a:rPr>
              <a:t>Helen Russell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987183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C3479BA-7AA4-49B0-B87F-C186A32C4FAC}"/>
              </a:ext>
            </a:extLst>
          </p:cNvPr>
          <p:cNvSpPr txBox="1">
            <a:spLocks/>
          </p:cNvSpPr>
          <p:nvPr/>
        </p:nvSpPr>
        <p:spPr>
          <a:xfrm>
            <a:off x="316516" y="0"/>
            <a:ext cx="9333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870B3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0B3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Setting specific scoring</a:t>
            </a:r>
            <a:endParaRPr kumimoji="0" lang="en-IE" sz="4400" b="0" i="0" u="none" strike="noStrike" kern="1200" cap="none" spc="0" normalizeH="0" baseline="0" noProof="0" dirty="0">
              <a:ln>
                <a:noFill/>
              </a:ln>
              <a:solidFill>
                <a:srgbClr val="870B3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C39034-04EE-431D-B2E2-B82936CE40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5905" y="1761667"/>
            <a:ext cx="4792579" cy="41297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Where each applicant is given a score as part of appraisal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be score of boundary, or bespoke calculation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Challenges when </a:t>
            </a:r>
            <a:r>
              <a:rPr lang="en-US"/>
              <a:t>used too </a:t>
            </a:r>
            <a:r>
              <a:rPr lang="en-US" dirty="0"/>
              <a:t>simplistically</a:t>
            </a:r>
            <a:endParaRPr lang="en-IE" dirty="0"/>
          </a:p>
        </p:txBody>
      </p:sp>
      <p:pic>
        <p:nvPicPr>
          <p:cNvPr id="2" name="Picture 1" descr="A map with a black circle&#10;&#10;Description automatically generated">
            <a:extLst>
              <a:ext uri="{FF2B5EF4-FFF2-40B4-BE49-F238E27FC236}">
                <a16:creationId xmlns:a16="http://schemas.microsoft.com/office/drawing/2014/main" id="{7507D349-570A-45F6-7429-8379EB242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43" y="1325563"/>
            <a:ext cx="5150115" cy="42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7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FFED-0450-76D9-8120-0E9CA5C2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67" y="0"/>
            <a:ext cx="10515600" cy="1325563"/>
          </a:xfrm>
        </p:spPr>
        <p:txBody>
          <a:bodyPr/>
          <a:lstStyle/>
          <a:p>
            <a:r>
              <a:rPr lang="en-US" dirty="0"/>
              <a:t>Concluding thoughts: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28DF7-8CD0-3BC2-A7F1-B127C21919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067" y="1043309"/>
            <a:ext cx="11292281" cy="4736706"/>
          </a:xfrm>
        </p:spPr>
        <p:txBody>
          <a:bodyPr/>
          <a:lstStyle/>
          <a:p>
            <a:r>
              <a:rPr lang="en-US" sz="2400" b="1" dirty="0"/>
              <a:t>Opportunities</a:t>
            </a:r>
          </a:p>
          <a:p>
            <a:r>
              <a:rPr lang="en-US" sz="2400" dirty="0"/>
              <a:t>- Usage of existing data</a:t>
            </a:r>
          </a:p>
          <a:p>
            <a:r>
              <a:rPr lang="en-US" sz="2400" dirty="0"/>
              <a:t>- More timely information</a:t>
            </a:r>
          </a:p>
          <a:p>
            <a:r>
              <a:rPr lang="en-US" sz="2400" dirty="0"/>
              <a:t>- Assess options through lens of Equality Impact Assessment</a:t>
            </a:r>
          </a:p>
          <a:p>
            <a:endParaRPr lang="en-US" sz="2400" dirty="0"/>
          </a:p>
          <a:p>
            <a:r>
              <a:rPr lang="en-US" sz="2400" b="1" dirty="0"/>
              <a:t>Risks</a:t>
            </a:r>
          </a:p>
          <a:p>
            <a:r>
              <a:rPr lang="en-US" sz="2400" dirty="0"/>
              <a:t>- Less granularity of all important community level (Small Area) metrics</a:t>
            </a:r>
          </a:p>
          <a:p>
            <a:r>
              <a:rPr lang="en-US" sz="2400" dirty="0"/>
              <a:t>- Reduction in state’s ability to target resources at most in need communities </a:t>
            </a:r>
          </a:p>
          <a:p>
            <a:r>
              <a:rPr lang="en-US" sz="2400" dirty="0"/>
              <a:t>- Loosing quinquennial snapshots of consistent data points for trend analysis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672186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499"/>
            <a:ext cx="10515600" cy="1325563"/>
          </a:xfrm>
        </p:spPr>
        <p:txBody>
          <a:bodyPr/>
          <a:lstStyle/>
          <a:p>
            <a:r>
              <a:rPr lang="en-US" dirty="0"/>
              <a:t>Further reading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838200" y="1884556"/>
            <a:ext cx="10803655" cy="2850498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US" dirty="0"/>
              <a:t>More info</a:t>
            </a:r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US" dirty="0">
                <a:hlinkClick r:id="rId3"/>
              </a:rPr>
              <a:t>Conceptual Model and technical description</a:t>
            </a:r>
            <a:endParaRPr lang="en-US" dirty="0"/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US" dirty="0">
                <a:hlinkClick r:id="rId4"/>
              </a:rPr>
              <a:t>Pobal Maps</a:t>
            </a:r>
            <a:endParaRPr lang="en-US" dirty="0"/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US" dirty="0">
                <a:hlinkClick r:id="rId5"/>
              </a:rPr>
              <a:t>Electoral Division level dataset</a:t>
            </a:r>
            <a:endParaRPr lang="en-US" dirty="0"/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US" dirty="0"/>
              <a:t>Informal enquiries or access to Small Area level data – </a:t>
            </a:r>
            <a:r>
              <a:rPr lang="en-US" dirty="0">
                <a:hlinkClick r:id="rId6"/>
              </a:rPr>
              <a:t>pobalmaps@pobal.ie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63917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B08B-4F01-0060-4D99-6DBA55DE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CF62-4DB4-44A3-A4D0-02D23A5C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8EB6-BA2B-A9A8-B650-2188FE25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9"/>
            <a:ext cx="12192000" cy="684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E59F3-6C33-A43D-07EA-23F8208F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343400"/>
            <a:ext cx="2501447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21ED8-D208-A8C2-1DBA-6EF71130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76" y="2389817"/>
            <a:ext cx="4600575" cy="124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75009-E2C6-F91E-010A-A4212074C99B}"/>
              </a:ext>
            </a:extLst>
          </p:cNvPr>
          <p:cNvSpPr txBox="1"/>
          <p:nvPr/>
        </p:nvSpPr>
        <p:spPr>
          <a:xfrm>
            <a:off x="2524663" y="80872"/>
            <a:ext cx="897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Session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 Commentary &amp; Open Forum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B5431-73FE-A919-A7C5-B6A5957E3ACB}"/>
              </a:ext>
            </a:extLst>
          </p:cNvPr>
          <p:cNvSpPr txBox="1"/>
          <p:nvPr/>
        </p:nvSpPr>
        <p:spPr>
          <a:xfrm>
            <a:off x="838200" y="2396165"/>
            <a:ext cx="100820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Panelist: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Catriona Crowe, Archivist and Broadcaster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95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7F8F9-5F61-C407-15CA-560F63F8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781620-0343-A6ED-6591-224C70F758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5D8A28-5848-A06F-3EC0-FD37CC1DD2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CA133-3B1C-DAE0-FCA1-F4C19B38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4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91EF5-E161-9E55-49CE-89D64EC4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34"/>
            <a:ext cx="12192000" cy="67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15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73B86-8658-90D3-D368-0EC58C6A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" y="0"/>
            <a:ext cx="1216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32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A8DD2-08D2-E2AA-997C-769DF0C7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2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FC225E-B787-69FD-4B1C-456CA330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28" y="0"/>
            <a:ext cx="5369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45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30F8A-3FB2-16A5-6A6C-5BE6D6ED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14" y="0"/>
            <a:ext cx="917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3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F98FD3-173D-4E81-9FE6-48FBC2B0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47850" y="6305551"/>
            <a:ext cx="26035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D80AF-D7EA-41A7-B220-90695D00E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5048" y="394280"/>
            <a:ext cx="6759575" cy="614363"/>
          </a:xfrm>
        </p:spPr>
        <p:txBody>
          <a:bodyPr>
            <a:normAutofit fontScale="77500" lnSpcReduction="20000"/>
          </a:bodyPr>
          <a:lstStyle/>
          <a:p>
            <a:r>
              <a:rPr lang="en-IE" sz="3200" b="1" dirty="0"/>
              <a:t>Using the census to provide evidence for policy </a:t>
            </a:r>
          </a:p>
          <a:p>
            <a:endParaRPr lang="en-I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BFF564-8458-4EFA-885E-78EFF79304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35698" y="1464906"/>
            <a:ext cx="10049069" cy="4634270"/>
          </a:xfrm>
        </p:spPr>
        <p:txBody>
          <a:bodyPr>
            <a:noAutofit/>
          </a:bodyPr>
          <a:lstStyle/>
          <a:p>
            <a:pPr marL="457200" marR="540385" indent="-4572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E" sz="2400" dirty="0"/>
              <a:t>Equality data: micro-analysis of economic &amp; social outcomes </a:t>
            </a:r>
          </a:p>
          <a:p>
            <a:pPr marL="457200" marR="540385" indent="-4572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E" sz="2400" dirty="0"/>
              <a:t>Demographic projections   - macro analysis</a:t>
            </a:r>
          </a:p>
          <a:p>
            <a:pPr marL="457200" marR="540385" indent="-4572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E" sz="2400" dirty="0"/>
              <a:t>Community level explanation of social outcomes  </a:t>
            </a:r>
            <a:endParaRPr lang="en-IE" sz="2000" dirty="0"/>
          </a:p>
          <a:p>
            <a:pPr marL="342900" marR="540385" lvl="0" indent="-3429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E" sz="2400" dirty="0"/>
              <a:t> Will alternate options provide the evidence needed?  </a:t>
            </a:r>
          </a:p>
        </p:txBody>
      </p:sp>
    </p:spTree>
    <p:extLst>
      <p:ext uri="{BB962C8B-B14F-4D97-AF65-F5344CB8AC3E}">
        <p14:creationId xmlns:p14="http://schemas.microsoft.com/office/powerpoint/2010/main" val="1667804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E67888-737B-0DEE-7CF9-6BDA67B3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98" y="0"/>
            <a:ext cx="4236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96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B508D-1ACE-1FD2-9A96-D4F072C5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17" y="0"/>
            <a:ext cx="918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DADB-E7BE-617A-4A71-D4A9760C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0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325C0-06FC-8085-E678-DDA06655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50" y="0"/>
            <a:ext cx="9490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82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2FDDE-37C2-24A4-2EB8-BAB858CA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19075"/>
            <a:ext cx="114395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91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D33F7-6451-FDE5-9328-891CBB69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364"/>
            <a:ext cx="12192000" cy="58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90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83BD-A3DA-DC24-D8A8-8E6BC7EFF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7379F-A759-623F-4FAC-2A5BA1E1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CBD97-9B13-7656-FF89-7CEF54893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67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84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D1E3-E66F-95C2-F1CD-3FF38B5F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08C04-C602-7DDC-27A4-4C97ADA73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28FE5-6260-13F2-34CB-A2A95203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418"/>
            <a:ext cx="12192000" cy="61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1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8488-6DB2-6B35-AC32-CC316284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D8E51-E444-DE8E-E982-67FEBC1B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E659B-8C9B-75BB-86F5-8B914A1CB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" y="297217"/>
            <a:ext cx="10779890" cy="61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50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00B5-658A-93E1-9F84-27805A59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B4223-492F-FD3E-160D-BF40AC65B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B9F37-4F7E-45F3-D2BD-1C8CD8AA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4" y="0"/>
            <a:ext cx="10239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7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F46322-8D0C-D929-6F12-AEFEBD75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D74F79-4E2C-B1FD-924D-C10E627D3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/>
              <a:t>Census as a source of  equality data: research on social and economic outcomes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E7C479-E2F9-AC1B-6D68-4AF660263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321"/>
            <a:ext cx="4361787" cy="43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8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E635-C150-16C6-8780-77D2C51D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99EFA-3F5C-33A0-F818-901C79A28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E7135-3B5B-4770-F9AB-02DEFAA4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22"/>
            <a:ext cx="12192000" cy="6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3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4FE9-F54F-A2E2-2A5D-9C6A10D9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FCF34-5DEE-9D6E-3FCC-B83055657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B7849-481C-1430-4DCB-6D604FD5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729"/>
            <a:ext cx="12192000" cy="63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2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BDAA6-2516-D89A-7181-4D16714D4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B1C56-82EE-DBD3-A35F-168B348F9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CE611-6D88-0B00-A018-0BE63E22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261"/>
            <a:ext cx="12192000" cy="55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55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C8B2-FACB-0F87-C068-ABCF9C71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E704-11DC-83F5-305C-EF466812E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E2897-1B91-2E72-AFB5-3FBC241B9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061"/>
            <a:ext cx="12192000" cy="51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18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2CC8-67A8-6B2F-F24C-582DFE2D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D8F2-F851-7C05-F001-39ABE92ED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C637D-FEE8-6C59-FA5B-64F7B74F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71" y="0"/>
            <a:ext cx="1026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27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B08B-4F01-0060-4D99-6DBA55DE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CF62-4DB4-44A3-A4D0-02D23A5C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8EB6-BA2B-A9A8-B650-2188FE25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9"/>
            <a:ext cx="12192000" cy="684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E59F3-6C33-A43D-07EA-23F8208F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343400"/>
            <a:ext cx="2501447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21ED8-D208-A8C2-1DBA-6EF71130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76" y="2389817"/>
            <a:ext cx="4600575" cy="1247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B5431-73FE-A919-A7C5-B6A5957E3ACB}"/>
              </a:ext>
            </a:extLst>
          </p:cNvPr>
          <p:cNvSpPr txBox="1"/>
          <p:nvPr/>
        </p:nvSpPr>
        <p:spPr>
          <a:xfrm>
            <a:off x="838200" y="2396165"/>
            <a:ext cx="9451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Questions from the floor and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Slido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 the Panel and Speakers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AF379-C537-9B38-6F59-3F4463C6F60E}"/>
              </a:ext>
            </a:extLst>
          </p:cNvPr>
          <p:cNvSpPr txBox="1"/>
          <p:nvPr/>
        </p:nvSpPr>
        <p:spPr>
          <a:xfrm>
            <a:off x="2430069" y="55211"/>
            <a:ext cx="702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Session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Panel Commentary &amp; Open Forum</a:t>
            </a:r>
          </a:p>
        </p:txBody>
      </p:sp>
    </p:spTree>
    <p:extLst>
      <p:ext uri="{BB962C8B-B14F-4D97-AF65-F5344CB8AC3E}">
        <p14:creationId xmlns:p14="http://schemas.microsoft.com/office/powerpoint/2010/main" val="41938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9D2119-8BE4-F64A-7462-662BAAA9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DC880-945F-B08E-2D8E-87E19C4F2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E4ED76-5CD2-BB05-CE77-FF1558304C3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15239" y="331780"/>
            <a:ext cx="4403200" cy="284100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97F0A4-9408-E259-B604-5BD2E3D9C406}"/>
              </a:ext>
            </a:extLst>
          </p:cNvPr>
          <p:cNvSpPr txBox="1"/>
          <p:nvPr/>
        </p:nvSpPr>
        <p:spPr>
          <a:xfrm>
            <a:off x="6879365" y="496957"/>
            <a:ext cx="4703672" cy="6093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Census is a key source of equality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Identifies protected groups under equality  and human rights legislation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Ethnicity (including Travellers), nationality, country of birth, religion, disability (detailed disability type)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covered in other sources or too few cases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 basis for studies  of migrant integration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identifiers but also </a:t>
            </a:r>
            <a:r>
              <a:rPr kumimoji="0" lang="en-IE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 measures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E842A6-7827-A0D0-4EF3-0AC470E0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732" y="314326"/>
            <a:ext cx="2702533" cy="3243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FA1E9B-A84D-EB4C-4543-3CECA2033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58" y="2603367"/>
            <a:ext cx="3013315" cy="3099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F80095-6C74-266A-2A0D-8CC1A1FAA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042" y="3077248"/>
            <a:ext cx="2776097" cy="36852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FA5761-CBB9-EE3B-5650-05D3373A7E66}"/>
              </a:ext>
            </a:extLst>
          </p:cNvPr>
          <p:cNvSpPr/>
          <p:nvPr/>
        </p:nvSpPr>
        <p:spPr>
          <a:xfrm>
            <a:off x="6244789" y="6313935"/>
            <a:ext cx="5947211" cy="36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36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B7495-CA28-9474-5450-13BE3CB1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8C520-744B-A525-73F1-98FB30FBF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IE" sz="3600" dirty="0"/>
              <a:t>Strengths of  Census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7E254-4C92-FA29-23F4-A8579481C2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8451" y="1208089"/>
            <a:ext cx="10888953" cy="489108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Disaggregation – e.g.  Often obliged to combine nationality groups with very different experiences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Intersectionality – individuals occupy multiple statuses (small 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Links individuals and their households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Outcomes - housing situation, labour market situation, family composition residential segregation, education, language ability, social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Coverage extremely high –  includes those in collective settings, multiple languages.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Consistency over time – not affected by administrative changes </a:t>
            </a:r>
            <a:r>
              <a:rPr lang="en-IE" sz="2800" dirty="0" err="1"/>
              <a:t>eg</a:t>
            </a:r>
            <a:r>
              <a:rPr lang="en-IE" sz="2800" dirty="0"/>
              <a:t> eligibility changes in benefit statistics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Area characteristics  - SAPs, regional analysis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066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F46322-8D0C-D929-6F12-AEFEBD75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D74F79-4E2C-B1FD-924D-C10E627D3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/>
              <a:t>Census as a source for demographic projections</a:t>
            </a:r>
          </a:p>
        </p:txBody>
      </p:sp>
      <p:pic>
        <p:nvPicPr>
          <p:cNvPr id="7" name="Picture 6" descr="3D Hologram from iPad">
            <a:extLst>
              <a:ext uri="{FF2B5EF4-FFF2-40B4-BE49-F238E27FC236}">
                <a16:creationId xmlns:a16="http://schemas.microsoft.com/office/drawing/2014/main" id="{B2D3B880-D028-2C39-F71C-90272C253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13" r="-1" b="18292"/>
          <a:stretch/>
        </p:blipFill>
        <p:spPr>
          <a:xfrm>
            <a:off x="0" y="1354503"/>
            <a:ext cx="4401761" cy="414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59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3BCC7-44F4-E615-F1A5-BFEA4A9C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2EFF6-B497-1D4E-A557-D85E06E93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8BF69-A7EC-4BB9-2F8A-94EA30747C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b="1" dirty="0"/>
              <a:t>Census is a key source for demographic projections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1501C-9974-3621-B7FC-ACD934E35F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315" y="1175657"/>
            <a:ext cx="10189028" cy="5004123"/>
          </a:xfrm>
        </p:spPr>
        <p:txBody>
          <a:bodyPr>
            <a:normAutofit/>
          </a:bodyPr>
          <a:lstStyle/>
          <a:p>
            <a:r>
              <a:rPr lang="en-IE" dirty="0"/>
              <a:t>ESRI  produces national &amp; regional demographic projections, used for</a:t>
            </a:r>
          </a:p>
          <a:p>
            <a:r>
              <a:rPr lang="en-IE" dirty="0"/>
              <a:t>- Housing demand </a:t>
            </a:r>
          </a:p>
          <a:p>
            <a:r>
              <a:rPr lang="en-IE" dirty="0"/>
              <a:t>- Health care demand </a:t>
            </a:r>
          </a:p>
          <a:p>
            <a:r>
              <a:rPr lang="en-IE" dirty="0"/>
              <a:t>- Educational demand  e.g. early-education and childcare  (AIM programme) </a:t>
            </a:r>
          </a:p>
          <a:p>
            <a:r>
              <a:rPr lang="en-IE" dirty="0"/>
              <a:t>- Energy  demand</a:t>
            </a:r>
          </a:p>
          <a:p>
            <a:r>
              <a:rPr lang="en-IE" dirty="0"/>
              <a:t>- Macro modelling (COSMO)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08529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SO Standard Text 2">
  <a:themeElements>
    <a:clrScheme name="CSO Colours">
      <a:dk1>
        <a:srgbClr val="006168"/>
      </a:dk1>
      <a:lt1>
        <a:sysClr val="window" lastClr="FFFFFF"/>
      </a:lt1>
      <a:dk2>
        <a:srgbClr val="006F74"/>
      </a:dk2>
      <a:lt2>
        <a:srgbClr val="F8F8F8"/>
      </a:lt2>
      <a:accent1>
        <a:srgbClr val="45C1C0"/>
      </a:accent1>
      <a:accent2>
        <a:srgbClr val="FAA21B"/>
      </a:accent2>
      <a:accent3>
        <a:srgbClr val="5BC1A5"/>
      </a:accent3>
      <a:accent4>
        <a:srgbClr val="35456B"/>
      </a:accent4>
      <a:accent5>
        <a:srgbClr val="639FA2"/>
      </a:accent5>
      <a:accent6>
        <a:srgbClr val="9BBDBF"/>
      </a:accent6>
      <a:hlink>
        <a:srgbClr val="45C1C0"/>
      </a:hlink>
      <a:folHlink>
        <a:srgbClr val="45C1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1297</Words>
  <Application>Microsoft Office PowerPoint</Application>
  <PresentationFormat>Widescreen</PresentationFormat>
  <Paragraphs>221</Paragraphs>
  <Slides>55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Calibri</vt:lpstr>
      <vt:lpstr>Calibri Light</vt:lpstr>
      <vt:lpstr>Monotype Sorts</vt:lpstr>
      <vt:lpstr>Roboto Black</vt:lpstr>
      <vt:lpstr>Roboto Light</vt:lpstr>
      <vt:lpstr>Roboto Sans</vt:lpstr>
      <vt:lpstr>1_Office Theme</vt:lpstr>
      <vt:lpstr>1_Office Theme</vt:lpstr>
      <vt:lpstr>Master</vt:lpstr>
      <vt:lpstr>Office Theme</vt:lpstr>
      <vt:lpstr>CSO Standard Text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IPEADS </vt:lpstr>
      <vt:lpstr> Irish Community Survey </vt:lpstr>
      <vt:lpstr>PowerPoint Presentation</vt:lpstr>
      <vt:lpstr>Census data for resource allocation </vt:lpstr>
      <vt:lpstr>Pobal</vt:lpstr>
      <vt:lpstr>What is the Pobal HP Deprivation Index?</vt:lpstr>
      <vt:lpstr>Definition</vt:lpstr>
      <vt:lpstr>Structure &amp; Measures</vt:lpstr>
      <vt:lpstr>The Pobal HP Deprivation Index</vt:lpstr>
      <vt:lpstr>What levels does it work at?</vt:lpstr>
      <vt:lpstr>PowerPoint Presentation</vt:lpstr>
      <vt:lpstr>PowerPoint Presentation</vt:lpstr>
      <vt:lpstr>PowerPoint Presentation</vt:lpstr>
      <vt:lpstr>Resource Allocation</vt:lpstr>
      <vt:lpstr>Education</vt:lpstr>
      <vt:lpstr>Health</vt:lpstr>
      <vt:lpstr>Social Inclusion - Resource Allocation Models </vt:lpstr>
      <vt:lpstr>PowerPoint Presentation</vt:lpstr>
      <vt:lpstr>Concluding thoughts:</vt:lpstr>
      <vt:lpstr>Further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Russell</dc:creator>
  <cp:lastModifiedBy>Brian Cahill</cp:lastModifiedBy>
  <cp:revision>9</cp:revision>
  <dcterms:created xsi:type="dcterms:W3CDTF">2024-01-29T11:49:27Z</dcterms:created>
  <dcterms:modified xsi:type="dcterms:W3CDTF">2024-02-12T17:12:12Z</dcterms:modified>
</cp:coreProperties>
</file>